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5"/>
    <p:restoredTop sz="94703"/>
  </p:normalViewPr>
  <p:slideViewPr>
    <p:cSldViewPr snapToGrid="0">
      <p:cViewPr varScale="1">
        <p:scale>
          <a:sx n="128" d="100"/>
          <a:sy n="128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BF803-BE7B-4D0E-A0B0-CEB2D475F2FC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E4A452-FED6-4BF7-85EA-CF3363A63B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The complete model is developed as a user-friendly application using Streamlit.</a:t>
          </a:r>
        </a:p>
      </dgm:t>
    </dgm:pt>
    <dgm:pt modelId="{C244BADF-6585-4509-A8D5-11A95502A155}" type="parTrans" cxnId="{B86BD59A-2FDB-4E2D-B2D3-365E8F016D06}">
      <dgm:prSet/>
      <dgm:spPr/>
      <dgm:t>
        <a:bodyPr/>
        <a:lstStyle/>
        <a:p>
          <a:endParaRPr lang="en-US"/>
        </a:p>
      </dgm:t>
    </dgm:pt>
    <dgm:pt modelId="{DBC7285E-4FD7-4648-85EC-0FE7DB05AF81}" type="sibTrans" cxnId="{B86BD59A-2FDB-4E2D-B2D3-365E8F016D06}">
      <dgm:prSet/>
      <dgm:spPr/>
      <dgm:t>
        <a:bodyPr/>
        <a:lstStyle/>
        <a:p>
          <a:endParaRPr lang="en-US"/>
        </a:p>
      </dgm:t>
    </dgm:pt>
    <dgm:pt modelId="{C8507B72-627B-4AAF-9AC9-F59C7BA1CC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Malaria Detection – Streamlit Application</a:t>
          </a:r>
        </a:p>
      </dgm:t>
    </dgm:pt>
    <dgm:pt modelId="{388C57CB-F076-4827-BDA2-9B84F5DD00B1}" type="parTrans" cxnId="{EB776972-ED54-46D2-B8FD-3FCA7816138D}">
      <dgm:prSet/>
      <dgm:spPr/>
      <dgm:t>
        <a:bodyPr/>
        <a:lstStyle/>
        <a:p>
          <a:endParaRPr lang="en-US"/>
        </a:p>
      </dgm:t>
    </dgm:pt>
    <dgm:pt modelId="{105855B2-67AE-45B8-83AA-AA1D76B8588B}" type="sibTrans" cxnId="{EB776972-ED54-46D2-B8FD-3FCA7816138D}">
      <dgm:prSet/>
      <dgm:spPr/>
      <dgm:t>
        <a:bodyPr/>
        <a:lstStyle/>
        <a:p>
          <a:endParaRPr lang="en-US"/>
        </a:p>
      </dgm:t>
    </dgm:pt>
    <dgm:pt modelId="{5C28C365-0C5D-4BBF-9719-497CA4343901}" type="pres">
      <dgm:prSet presAssocID="{469BF803-BE7B-4D0E-A0B0-CEB2D475F2FC}" presName="root" presStyleCnt="0">
        <dgm:presLayoutVars>
          <dgm:dir/>
          <dgm:resizeHandles val="exact"/>
        </dgm:presLayoutVars>
      </dgm:prSet>
      <dgm:spPr/>
    </dgm:pt>
    <dgm:pt modelId="{84B7498F-C9FE-4A13-A250-235F068364FA}" type="pres">
      <dgm:prSet presAssocID="{CFE4A452-FED6-4BF7-85EA-CF3363A63B43}" presName="compNode" presStyleCnt="0"/>
      <dgm:spPr/>
    </dgm:pt>
    <dgm:pt modelId="{D39435FD-2ED2-4FB1-B602-4BBA6E5C6B4D}" type="pres">
      <dgm:prSet presAssocID="{CFE4A452-FED6-4BF7-85EA-CF3363A63B43}" presName="bgRect" presStyleLbl="bgShp" presStyleIdx="0" presStyleCnt="2" custScaleX="93441" custScaleY="70592"/>
      <dgm:spPr/>
    </dgm:pt>
    <dgm:pt modelId="{7E071620-73DA-4490-B800-CB0B55F5F1A4}" type="pres">
      <dgm:prSet presAssocID="{CFE4A452-FED6-4BF7-85EA-CF3363A63B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A9D6A72-3627-4996-AB0C-97D8BB39D0F4}" type="pres">
      <dgm:prSet presAssocID="{CFE4A452-FED6-4BF7-85EA-CF3363A63B43}" presName="spaceRect" presStyleCnt="0"/>
      <dgm:spPr/>
    </dgm:pt>
    <dgm:pt modelId="{28B40CEC-C944-4ED5-843A-8BB2F431EA80}" type="pres">
      <dgm:prSet presAssocID="{CFE4A452-FED6-4BF7-85EA-CF3363A63B43}" presName="parTx" presStyleLbl="revTx" presStyleIdx="0" presStyleCnt="2">
        <dgm:presLayoutVars>
          <dgm:chMax val="0"/>
          <dgm:chPref val="0"/>
        </dgm:presLayoutVars>
      </dgm:prSet>
      <dgm:spPr/>
    </dgm:pt>
    <dgm:pt modelId="{4BC1EED5-A7B7-481B-8FD9-87E8E03A773F}" type="pres">
      <dgm:prSet presAssocID="{DBC7285E-4FD7-4648-85EC-0FE7DB05AF81}" presName="sibTrans" presStyleCnt="0"/>
      <dgm:spPr/>
    </dgm:pt>
    <dgm:pt modelId="{CC81EA25-2EE0-4BB1-9589-7C5CCA3F534F}" type="pres">
      <dgm:prSet presAssocID="{C8507B72-627B-4AAF-9AC9-F59C7BA1CC8A}" presName="compNode" presStyleCnt="0"/>
      <dgm:spPr/>
    </dgm:pt>
    <dgm:pt modelId="{A6232C07-072D-43E1-A6BF-B8802381A1E9}" type="pres">
      <dgm:prSet presAssocID="{C8507B72-627B-4AAF-9AC9-F59C7BA1CC8A}" presName="bgRect" presStyleLbl="bgShp" presStyleIdx="1" presStyleCnt="2" custScaleX="93756" custScaleY="71958"/>
      <dgm:spPr>
        <a:xfrm>
          <a:off x="164005" y="2628563"/>
          <a:ext cx="9850432" cy="979080"/>
        </a:xfrm>
        <a:prstGeom prst="roundRect">
          <a:avLst>
            <a:gd name="adj" fmla="val 10000"/>
          </a:avLst>
        </a:prstGeom>
      </dgm:spPr>
    </dgm:pt>
    <dgm:pt modelId="{F265224C-BC63-4EF8-85A9-1672A28A8B22}" type="pres">
      <dgm:prSet presAssocID="{C8507B72-627B-4AAF-9AC9-F59C7BA1CC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A4B96227-2AD8-4E07-8B0C-BB852E27F211}" type="pres">
      <dgm:prSet presAssocID="{C8507B72-627B-4AAF-9AC9-F59C7BA1CC8A}" presName="spaceRect" presStyleCnt="0"/>
      <dgm:spPr/>
    </dgm:pt>
    <dgm:pt modelId="{D738E138-2B4D-4CB2-A16C-F27A4A5D879F}" type="pres">
      <dgm:prSet presAssocID="{C8507B72-627B-4AAF-9AC9-F59C7BA1CC8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B776972-ED54-46D2-B8FD-3FCA7816138D}" srcId="{469BF803-BE7B-4D0E-A0B0-CEB2D475F2FC}" destId="{C8507B72-627B-4AAF-9AC9-F59C7BA1CC8A}" srcOrd="1" destOrd="0" parTransId="{388C57CB-F076-4827-BDA2-9B84F5DD00B1}" sibTransId="{105855B2-67AE-45B8-83AA-AA1D76B8588B}"/>
    <dgm:cxn modelId="{B86BD59A-2FDB-4E2D-B2D3-365E8F016D06}" srcId="{469BF803-BE7B-4D0E-A0B0-CEB2D475F2FC}" destId="{CFE4A452-FED6-4BF7-85EA-CF3363A63B43}" srcOrd="0" destOrd="0" parTransId="{C244BADF-6585-4509-A8D5-11A95502A155}" sibTransId="{DBC7285E-4FD7-4648-85EC-0FE7DB05AF81}"/>
    <dgm:cxn modelId="{60DA15BA-32CE-4318-8F68-D144A678669F}" type="presOf" srcId="{CFE4A452-FED6-4BF7-85EA-CF3363A63B43}" destId="{28B40CEC-C944-4ED5-843A-8BB2F431EA80}" srcOrd="0" destOrd="0" presId="urn:microsoft.com/office/officeart/2018/2/layout/IconVerticalSolidList"/>
    <dgm:cxn modelId="{41E275FA-A6B1-41B9-8C79-91299689D2D4}" type="presOf" srcId="{C8507B72-627B-4AAF-9AC9-F59C7BA1CC8A}" destId="{D738E138-2B4D-4CB2-A16C-F27A4A5D879F}" srcOrd="0" destOrd="0" presId="urn:microsoft.com/office/officeart/2018/2/layout/IconVerticalSolidList"/>
    <dgm:cxn modelId="{61F1E4FB-93E2-4A05-9047-011850DB148E}" type="presOf" srcId="{469BF803-BE7B-4D0E-A0B0-CEB2D475F2FC}" destId="{5C28C365-0C5D-4BBF-9719-497CA4343901}" srcOrd="0" destOrd="0" presId="urn:microsoft.com/office/officeart/2018/2/layout/IconVerticalSolidList"/>
    <dgm:cxn modelId="{EC555B16-DABB-41B7-A2F6-243C5E0A8F50}" type="presParOf" srcId="{5C28C365-0C5D-4BBF-9719-497CA4343901}" destId="{84B7498F-C9FE-4A13-A250-235F068364FA}" srcOrd="0" destOrd="0" presId="urn:microsoft.com/office/officeart/2018/2/layout/IconVerticalSolidList"/>
    <dgm:cxn modelId="{267BE12A-E5EB-4555-A114-0E6695E41FBE}" type="presParOf" srcId="{84B7498F-C9FE-4A13-A250-235F068364FA}" destId="{D39435FD-2ED2-4FB1-B602-4BBA6E5C6B4D}" srcOrd="0" destOrd="0" presId="urn:microsoft.com/office/officeart/2018/2/layout/IconVerticalSolidList"/>
    <dgm:cxn modelId="{5A82835A-15B3-4B9E-B473-9AC2C1E14E40}" type="presParOf" srcId="{84B7498F-C9FE-4A13-A250-235F068364FA}" destId="{7E071620-73DA-4490-B800-CB0B55F5F1A4}" srcOrd="1" destOrd="0" presId="urn:microsoft.com/office/officeart/2018/2/layout/IconVerticalSolidList"/>
    <dgm:cxn modelId="{FDB4440D-7197-44D1-A86E-3958D6B4567A}" type="presParOf" srcId="{84B7498F-C9FE-4A13-A250-235F068364FA}" destId="{9A9D6A72-3627-4996-AB0C-97D8BB39D0F4}" srcOrd="2" destOrd="0" presId="urn:microsoft.com/office/officeart/2018/2/layout/IconVerticalSolidList"/>
    <dgm:cxn modelId="{EAD9E941-2496-4E0F-AF48-AB4AB8DF776B}" type="presParOf" srcId="{84B7498F-C9FE-4A13-A250-235F068364FA}" destId="{28B40CEC-C944-4ED5-843A-8BB2F431EA80}" srcOrd="3" destOrd="0" presId="urn:microsoft.com/office/officeart/2018/2/layout/IconVerticalSolidList"/>
    <dgm:cxn modelId="{119530A5-C7A0-4C8D-8EB3-A29AB41899F0}" type="presParOf" srcId="{5C28C365-0C5D-4BBF-9719-497CA4343901}" destId="{4BC1EED5-A7B7-481B-8FD9-87E8E03A773F}" srcOrd="1" destOrd="0" presId="urn:microsoft.com/office/officeart/2018/2/layout/IconVerticalSolidList"/>
    <dgm:cxn modelId="{224B99BE-CF8B-4926-BBE6-6A5DBF8DF761}" type="presParOf" srcId="{5C28C365-0C5D-4BBF-9719-497CA4343901}" destId="{CC81EA25-2EE0-4BB1-9589-7C5CCA3F534F}" srcOrd="2" destOrd="0" presId="urn:microsoft.com/office/officeart/2018/2/layout/IconVerticalSolidList"/>
    <dgm:cxn modelId="{4104D82C-EA6F-4B3C-B6C2-C210AF916AFC}" type="presParOf" srcId="{CC81EA25-2EE0-4BB1-9589-7C5CCA3F534F}" destId="{A6232C07-072D-43E1-A6BF-B8802381A1E9}" srcOrd="0" destOrd="0" presId="urn:microsoft.com/office/officeart/2018/2/layout/IconVerticalSolidList"/>
    <dgm:cxn modelId="{C97783E5-71D7-4B77-B239-74C5C1CF6A8F}" type="presParOf" srcId="{CC81EA25-2EE0-4BB1-9589-7C5CCA3F534F}" destId="{F265224C-BC63-4EF8-85A9-1672A28A8B22}" srcOrd="1" destOrd="0" presId="urn:microsoft.com/office/officeart/2018/2/layout/IconVerticalSolidList"/>
    <dgm:cxn modelId="{C4EF2AEB-68C6-4A5C-A04F-E9AA22345B84}" type="presParOf" srcId="{CC81EA25-2EE0-4BB1-9589-7C5CCA3F534F}" destId="{A4B96227-2AD8-4E07-8B0C-BB852E27F211}" srcOrd="2" destOrd="0" presId="urn:microsoft.com/office/officeart/2018/2/layout/IconVerticalSolidList"/>
    <dgm:cxn modelId="{C0AFF769-6325-4A12-862E-9712FA77E5F6}" type="presParOf" srcId="{CC81EA25-2EE0-4BB1-9589-7C5CCA3F534F}" destId="{D738E138-2B4D-4CB2-A16C-F27A4A5D87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435FD-2ED2-4FB1-B602-4BBA6E5C6B4D}">
      <dsp:nvSpPr>
        <dsp:cNvPr id="0" name=""/>
        <dsp:cNvSpPr/>
      </dsp:nvSpPr>
      <dsp:spPr>
        <a:xfrm>
          <a:off x="164005" y="937073"/>
          <a:ext cx="9817337" cy="9604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071620-73DA-4490-B800-CB0B55F5F1A4}">
      <dsp:nvSpPr>
        <dsp:cNvPr id="0" name=""/>
        <dsp:cNvSpPr/>
      </dsp:nvSpPr>
      <dsp:spPr>
        <a:xfrm>
          <a:off x="231036" y="1043147"/>
          <a:ext cx="748344" cy="748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B40CEC-C944-4ED5-843A-8BB2F431EA80}">
      <dsp:nvSpPr>
        <dsp:cNvPr id="0" name=""/>
        <dsp:cNvSpPr/>
      </dsp:nvSpPr>
      <dsp:spPr>
        <a:xfrm>
          <a:off x="1390970" y="737006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complete model is developed as a user-friendly application using Streamlit.</a:t>
          </a:r>
        </a:p>
      </dsp:txBody>
      <dsp:txXfrm>
        <a:off x="1390970" y="737006"/>
        <a:ext cx="8934931" cy="1360627"/>
      </dsp:txXfrm>
    </dsp:sp>
    <dsp:sp modelId="{A6232C07-072D-43E1-A6BF-B8802381A1E9}">
      <dsp:nvSpPr>
        <dsp:cNvPr id="0" name=""/>
        <dsp:cNvSpPr/>
      </dsp:nvSpPr>
      <dsp:spPr>
        <a:xfrm>
          <a:off x="164005" y="2628563"/>
          <a:ext cx="9850432" cy="9790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65224C-BC63-4EF8-85A9-1672A28A8B22}">
      <dsp:nvSpPr>
        <dsp:cNvPr id="0" name=""/>
        <dsp:cNvSpPr/>
      </dsp:nvSpPr>
      <dsp:spPr>
        <a:xfrm>
          <a:off x="247583" y="2743931"/>
          <a:ext cx="748344" cy="748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38E138-2B4D-4CB2-A16C-F27A4A5D879F}">
      <dsp:nvSpPr>
        <dsp:cNvPr id="0" name=""/>
        <dsp:cNvSpPr/>
      </dsp:nvSpPr>
      <dsp:spPr>
        <a:xfrm>
          <a:off x="1407518" y="2437790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Malaria Detection – Streamlit Application</a:t>
          </a:r>
        </a:p>
      </dsp:txBody>
      <dsp:txXfrm>
        <a:off x="1407518" y="2437790"/>
        <a:ext cx="8934931" cy="136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85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0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5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1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7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1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7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alearn/deep-learning-with-tensorflow-2/blob/main/deep%20learning%20for%20computer%20vision/2-Malaria%20Detection%20by%20Neuralearn.ai-.ipynb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.int/teams/global-malaria-programme/reports/world-malaria-report-2023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nsorflow.org/datasets/catalog/malari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Sample being pipetted into a petri dish">
            <a:extLst>
              <a:ext uri="{FF2B5EF4-FFF2-40B4-BE49-F238E27FC236}">
                <a16:creationId xmlns:a16="http://schemas.microsoft.com/office/drawing/2014/main" id="{3839D9CF-C0CA-507E-2680-044B4A082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758" r="2756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B0318-AB80-00F8-C6D9-8B868F9A3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MALARIA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B5391-3849-7FFC-46F1-DB768B337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801943" cy="1208141"/>
          </a:xfrm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Image Classification with TensorFlow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7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5B615-0F04-1E7C-A58E-3EBF355B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AEDC-ACF5-A74A-F9FB-AF7DD95B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accuracy of 97% on test data.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threshold considered is 0.5.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model and weights as .h5 and .hdf5 files.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8714DE-E6A7-2191-42E8-3C53533C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3683" y="956612"/>
            <a:ext cx="5750858" cy="4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7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F1B1-0061-8724-D89B-E4E77EB6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0E7ABB26-C3FA-6B9D-A89B-7EEBCF0F3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70384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61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257C141A-F8F2-9AE1-147D-EB59DACB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r="22365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F0BA9-D9DB-97DB-A5FE-E679A08A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63B7-1A16-C410-B3F0-788D9675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750233"/>
          </a:xfrm>
        </p:spPr>
        <p:txBody>
          <a:bodyPr anchor="t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97% accuracy on test data, demonstrating robust model performance.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 optimized hyperparameters for efficient training and accurate predictions.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  <a:p>
            <a:pPr lvl="1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efficiency by integrating advanced architectures like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user experience by filtering out irrelevant images interactively.</a:t>
            </a:r>
          </a:p>
          <a:p>
            <a:pPr lvl="1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batch prediction model capable of processing entire datasets efficiently.</a:t>
            </a:r>
          </a:p>
        </p:txBody>
      </p:sp>
    </p:spTree>
    <p:extLst>
      <p:ext uri="{BB962C8B-B14F-4D97-AF65-F5344CB8AC3E}">
        <p14:creationId xmlns:p14="http://schemas.microsoft.com/office/powerpoint/2010/main" val="160922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2DAB1-DBAD-8B59-53A3-AF1EC259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FBCCC024-3960-C9EB-E46B-D75403D4B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23" r="18906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4FA9-0D38-54EC-F693-35D80E6D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053" y="3084425"/>
            <a:ext cx="7095219" cy="354994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Neuralearn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WHO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Ye, J., Si, R., &amp; Wei, T. (2021). Classification of images by using TensorFlow. In 2021 6th International Conference on Intelligent Computing and Signal Processing (ICSP) (pp. 1-5). IEEE. DOI: 10.1109/ICSP51882.2021.9408796 </a:t>
            </a:r>
          </a:p>
          <a:p>
            <a:pPr algn="just">
              <a:lnSpc>
                <a:spcPct val="100000"/>
              </a:lnSpc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Fuhad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Faizullah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Tuba, Jannat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Ferdousey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Sarker, Md.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Rabiul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Ali, Momen, Sifat, Mohammed, Nabeel, &amp; Rahman,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Tanzilur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(2020). Deep Learning Based Automatic Malaria Parasite Detection from Blood Smear and Its Smartphone Based Application. Diagnostics (Basel), 10(5), 329.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10.3390/diagnostics10050329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Zhou, L., &amp; Yu, W. (2022). Improved Convolutional Neural Image Recognition Algorithm based on LeNet-5. Journal of Computer Networks and Communications, 2022(2), 1-5. DOI: 10.1155/2022/1636203. Published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Hindawi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the CC BY 4.0 license.</a:t>
            </a:r>
          </a:p>
        </p:txBody>
      </p:sp>
    </p:spTree>
    <p:extLst>
      <p:ext uri="{BB962C8B-B14F-4D97-AF65-F5344CB8AC3E}">
        <p14:creationId xmlns:p14="http://schemas.microsoft.com/office/powerpoint/2010/main" val="420983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FF41957-CB66-48E8-B537-EBB53B678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48BE2-635B-4EF2-F694-FB3D55E0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41832"/>
            <a:ext cx="10506456" cy="1901952"/>
          </a:xfrm>
        </p:spPr>
        <p:txBody>
          <a:bodyPr anchor="ctr"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06922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146509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8C99-3DE7-7924-4C9A-1627F0840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288536"/>
            <a:ext cx="10509504" cy="2213246"/>
          </a:xfrm>
        </p:spPr>
        <p:txBody>
          <a:bodyPr>
            <a:normAutofit fontScale="77500" lnSpcReduction="20000"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Chaojie (Jay) Wang</a:t>
            </a:r>
          </a:p>
          <a:p>
            <a:pPr marL="0" indent="0" algn="r">
              <a:lnSpc>
                <a:spcPct val="1000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Srinivas Naidu Pasyavula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Maryland Baltimore County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QC61851</a:t>
            </a:r>
          </a:p>
        </p:txBody>
      </p:sp>
    </p:spTree>
    <p:extLst>
      <p:ext uri="{BB962C8B-B14F-4D97-AF65-F5344CB8AC3E}">
        <p14:creationId xmlns:p14="http://schemas.microsoft.com/office/powerpoint/2010/main" val="372586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D2C8C-7615-EC40-F3EA-29EBBA73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08" name="Picture 107" descr="Microscope and glass slide">
            <a:extLst>
              <a:ext uri="{FF2B5EF4-FFF2-40B4-BE49-F238E27FC236}">
                <a16:creationId xmlns:a16="http://schemas.microsoft.com/office/drawing/2014/main" id="{5176D343-0217-EEB5-D1BF-C733CAA0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44" r="256"/>
          <a:stretch/>
        </p:blipFill>
        <p:spPr>
          <a:xfrm>
            <a:off x="625150" y="630936"/>
            <a:ext cx="3612404" cy="5495544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A5E9-1392-771D-BA17-52B1F63E7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742" y="2275266"/>
            <a:ext cx="6650735" cy="3498099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life-threatening disease caused by Plasmodium parasites transmitted through mosquito bites, remains a global health challenge.</a:t>
            </a:r>
          </a:p>
          <a:p>
            <a:pPr algn="just">
              <a:lnSpc>
                <a:spcPct val="10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2023: WHO reported 247M malaria cases, and 619K deaths.</a:t>
            </a:r>
          </a:p>
          <a:p>
            <a:pPr algn="just">
              <a:lnSpc>
                <a:spcPct val="10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2019-2021: Malaria cases surged by 13M globally.</a:t>
            </a:r>
          </a:p>
          <a:p>
            <a:pPr algn="just">
              <a:lnSpc>
                <a:spcPct val="10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Labor-intensive methods cause treatment delays.</a:t>
            </a:r>
          </a:p>
          <a:p>
            <a:pPr algn="just">
              <a:lnSpc>
                <a:spcPct val="10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Automation revolutionizes malaria detection, aiding resource-constrained regions.</a:t>
            </a:r>
          </a:p>
          <a:p>
            <a:pPr algn="just">
              <a:lnSpc>
                <a:spcPct val="100000"/>
              </a:lnSpc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binary classification deep learning model utilizing the LeNet architecture in Keras with TensorFlow for analyzing blood cell thin smear images.</a:t>
            </a:r>
          </a:p>
        </p:txBody>
      </p:sp>
    </p:spTree>
    <p:extLst>
      <p:ext uri="{BB962C8B-B14F-4D97-AF65-F5344CB8AC3E}">
        <p14:creationId xmlns:p14="http://schemas.microsoft.com/office/powerpoint/2010/main" val="241994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0" name="Rectangle 108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1" name="Rectangle 109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36770-DA82-E4B8-8B22-31B77C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43FF-304E-6C15-C66E-79663419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TensorFlow Datasets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337 MB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Labels: Parasitized (0) and Uninfected (1)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Images: 27,558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Parasitized Samples: 13,779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Uninfected Samples: 13,779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Dimensions: Varying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Format: JPEG</a:t>
            </a:r>
          </a:p>
        </p:txBody>
      </p:sp>
      <p:pic>
        <p:nvPicPr>
          <p:cNvPr id="1027" name="Picture 3" descr="A yellow and orange letter f&#10;&#10;Description automatically generated">
            <a:extLst>
              <a:ext uri="{FF2B5EF4-FFF2-40B4-BE49-F238E27FC236}">
                <a16:creationId xmlns:a16="http://schemas.microsoft.com/office/drawing/2014/main" id="{F6C7D4F9-CA46-5475-F245-F6FBCCA61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507" y="1493215"/>
            <a:ext cx="3619918" cy="38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6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57F72BCA-EE24-40BE-9ECA-E10C9BA55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A8FB-7454-D5E8-EFF3-79BE782B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703" y="566928"/>
            <a:ext cx="4578337" cy="11612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</a:t>
            </a:r>
          </a:p>
        </p:txBody>
      </p:sp>
      <p:pic>
        <p:nvPicPr>
          <p:cNvPr id="2050" name="Picture 2" descr="A red and blue circle with text&#10;&#10;Description automatically generated">
            <a:extLst>
              <a:ext uri="{FF2B5EF4-FFF2-40B4-BE49-F238E27FC236}">
                <a16:creationId xmlns:a16="http://schemas.microsoft.com/office/drawing/2014/main" id="{E8FAFDC8-7DA7-03D2-BFC9-34E8BF7F1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15"/>
          <a:stretch/>
        </p:blipFill>
        <p:spPr bwMode="auto">
          <a:xfrm>
            <a:off x="838199" y="991130"/>
            <a:ext cx="4743289" cy="486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B619B-F284-B10A-D897-23EC8E1E0A91}"/>
              </a:ext>
            </a:extLst>
          </p:cNvPr>
          <p:cNvSpPr txBox="1"/>
          <p:nvPr/>
        </p:nvSpPr>
        <p:spPr>
          <a:xfrm>
            <a:off x="6775704" y="2057400"/>
            <a:ext cx="4572000" cy="3776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Malaria dataset contains a total of 27,558 cell images with equal instances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parasitized and uninfected cells from the thin blood smear slide images 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segmented cells.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6B3C4597-DD46-4BFC-B999-C52879B95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32B59AC-0160-4F1D-934F-B7D8B6AE4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272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8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2A940-7773-2CE2-BBE0-F109DC42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11" y="1006051"/>
            <a:ext cx="3911719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Samples</a:t>
            </a: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AE6E6-9A3B-7697-57B3-9C4A97D30696}"/>
              </a:ext>
            </a:extLst>
          </p:cNvPr>
          <p:cNvSpPr txBox="1"/>
          <p:nvPr/>
        </p:nvSpPr>
        <p:spPr>
          <a:xfrm>
            <a:off x="585807" y="3032873"/>
            <a:ext cx="3911719" cy="108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0: parasitized (13,779 images)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1: uninfected (13,779 images)</a:t>
            </a:r>
          </a:p>
        </p:txBody>
      </p:sp>
      <p:pic>
        <p:nvPicPr>
          <p:cNvPr id="3074" name="Picture 2" descr="A group of round shap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8ECC86D-2E65-B154-5918-8305BF66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657728"/>
            <a:ext cx="6656832" cy="5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1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2" name="Rectangle 413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34" name="Rectangle 413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B328C-2092-8B55-CB61-80944F8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pic>
        <p:nvPicPr>
          <p:cNvPr id="4100" name="Picture 4" descr="Image processing - Free ui icons">
            <a:extLst>
              <a:ext uri="{FF2B5EF4-FFF2-40B4-BE49-F238E27FC236}">
                <a16:creationId xmlns:a16="http://schemas.microsoft.com/office/drawing/2014/main" id="{1E6EDE34-B0D6-C942-951E-F2F3E926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528" y="1361884"/>
            <a:ext cx="4033647" cy="40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6" name="Rectangle 413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8" name="Rectangle 413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B45E-D3E6-7148-177B-1C34CC98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6261982" cy="3560251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Splitting: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80%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Data: 10%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Data: 10%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Preprocess: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 (224*224*3)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Rescaling (resized_image/255)</a:t>
            </a:r>
          </a:p>
          <a:p>
            <a:pPr lvl="1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(rot90, adjust_saturation, flip_left_right)</a:t>
            </a:r>
          </a:p>
        </p:txBody>
      </p:sp>
    </p:spTree>
    <p:extLst>
      <p:ext uri="{BB962C8B-B14F-4D97-AF65-F5344CB8AC3E}">
        <p14:creationId xmlns:p14="http://schemas.microsoft.com/office/powerpoint/2010/main" val="354616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292-7780-082B-C98B-477B5B57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5B824E-4FD1-F177-6B6C-1567204C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4" y="2630971"/>
            <a:ext cx="52578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circular object&#10;&#10;Description automatically generated with medium confidence">
            <a:extLst>
              <a:ext uri="{FF2B5EF4-FFF2-40B4-BE49-F238E27FC236}">
                <a16:creationId xmlns:a16="http://schemas.microsoft.com/office/drawing/2014/main" id="{F4894E1B-A56F-3AEC-F3B8-FDB66E911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2630971"/>
            <a:ext cx="5257800" cy="2609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A3AAB3-9A33-F4AD-28A2-36952739A514}"/>
              </a:ext>
            </a:extLst>
          </p:cNvPr>
          <p:cNvSpPr txBox="1"/>
          <p:nvPr/>
        </p:nvSpPr>
        <p:spPr>
          <a:xfrm>
            <a:off x="2059884" y="5265183"/>
            <a:ext cx="20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Uninfected 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550DF-D884-0854-20A7-9C047A69BDB6}"/>
              </a:ext>
            </a:extLst>
          </p:cNvPr>
          <p:cNvSpPr txBox="1"/>
          <p:nvPr/>
        </p:nvSpPr>
        <p:spPr>
          <a:xfrm>
            <a:off x="7982513" y="5265183"/>
            <a:ext cx="169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Infected Sample</a:t>
            </a:r>
          </a:p>
        </p:txBody>
      </p:sp>
    </p:spTree>
    <p:extLst>
      <p:ext uri="{BB962C8B-B14F-4D97-AF65-F5344CB8AC3E}">
        <p14:creationId xmlns:p14="http://schemas.microsoft.com/office/powerpoint/2010/main" val="36063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7" name="Rectangle 719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e Model Of Deep Learning Neural Six Layers, 44% OFF">
            <a:extLst>
              <a:ext uri="{FF2B5EF4-FFF2-40B4-BE49-F238E27FC236}">
                <a16:creationId xmlns:a16="http://schemas.microsoft.com/office/drawing/2014/main" id="{4BD7F3C8-2C4C-D448-F3F0-984972851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r="18148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8" name="Rectangle 719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DBE21-077D-EF39-76B9-4BC934BE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LeNet Model</a:t>
            </a:r>
          </a:p>
        </p:txBody>
      </p:sp>
      <p:sp>
        <p:nvSpPr>
          <p:cNvPr id="7199" name="Rectangle 719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00" name="Rectangle 719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D181-7A1D-0BD7-FD8F-D35A5971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745324" cy="3564272"/>
          </a:xfrm>
        </p:spPr>
        <p:txBody>
          <a:bodyPr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model distinguishes between malaria-infected and uninfected blood smear images.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API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Utilized for building the neural network architecture in a linear stack of layers.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LeNet 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Employed as the backbone architecture for feature extraction and classification.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Framework used for implementing and training the deep learning model.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Input layer, convolutional layers, max-pooling layers, fully connected layers, and output layer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185454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DBE21-077D-EF39-76B9-4BC934BE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 Configuration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D181-7A1D-0BD7-FD8F-D35A5971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72611"/>
            <a:ext cx="9919650" cy="41573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0.001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Epochs: 10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128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Image Size: 224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Filters: 6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Kernel Size: 3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Strides: 1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Pooling Size: 2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 in the First Dense Layer: 100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 in the Second Dense Layer: 10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7737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672</Words>
  <Application>Microsoft Macintosh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Neue Haas Grotesk Text Pro</vt:lpstr>
      <vt:lpstr>Times New Roman</vt:lpstr>
      <vt:lpstr>AccentBoxVTI</vt:lpstr>
      <vt:lpstr>MALARIA DETECTION</vt:lpstr>
      <vt:lpstr>Introduction</vt:lpstr>
      <vt:lpstr>Dataset</vt:lpstr>
      <vt:lpstr>Data Distribution</vt:lpstr>
      <vt:lpstr>Dataset Samples</vt:lpstr>
      <vt:lpstr>Data Preparation</vt:lpstr>
      <vt:lpstr>Data Preprocessing</vt:lpstr>
      <vt:lpstr>LeNet Model</vt:lpstr>
      <vt:lpstr>Model Configuration</vt:lpstr>
      <vt:lpstr>Model evaluation</vt:lpstr>
      <vt:lpstr>Model Deployment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MALARIA DETECTION</dc:title>
  <dc:creator>Varshita Adavi</dc:creator>
  <cp:lastModifiedBy>Srinivas Naidu Pasyavula</cp:lastModifiedBy>
  <cp:revision>5</cp:revision>
  <dcterms:created xsi:type="dcterms:W3CDTF">2024-05-09T19:10:43Z</dcterms:created>
  <dcterms:modified xsi:type="dcterms:W3CDTF">2024-05-18T20:03:27Z</dcterms:modified>
</cp:coreProperties>
</file>